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56" r:id="rId2"/>
    <p:sldId id="257" r:id="rId3"/>
    <p:sldId id="259" r:id="rId4"/>
    <p:sldId id="261" r:id="rId5"/>
  </p:sldIdLst>
  <p:sldSz cx="12192000" cy="6858000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6600"/>
    <a:srgbClr val="DADADA"/>
    <a:srgbClr val="99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A5024-777E-4FF1-AFC6-71CCB99E5099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389B1-0060-4EBF-9B9B-6007C6072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95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74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07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530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71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193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606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24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703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632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635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933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665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818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439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14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5254E5-085F-4C98-9F52-DCD048FA1333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2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2211" y="3226383"/>
            <a:ext cx="10058400" cy="3208134"/>
          </a:xfrm>
        </p:spPr>
        <p:txBody>
          <a:bodyPr>
            <a:normAutofit/>
          </a:bodyPr>
          <a:lstStyle/>
          <a:p>
            <a:pPr algn="ctr"/>
            <a:r>
              <a:rPr lang="ru-RU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СОВЕТЫ ЗАБОТЛИВЫМ РОДИТЕЛЯМ</a:t>
            </a:r>
          </a:p>
        </p:txBody>
      </p:sp>
    </p:spTree>
    <p:extLst>
      <p:ext uri="{BB962C8B-B14F-4D97-AF65-F5344CB8AC3E}">
        <p14:creationId xmlns:p14="http://schemas.microsoft.com/office/powerpoint/2010/main" val="2947911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404360" y="391758"/>
            <a:ext cx="7543800" cy="60960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333399"/>
                </a:solidFill>
              </a:rPr>
              <a:t>Начнем с вас.</a:t>
            </a:r>
            <a:r>
              <a:rPr lang="ru-RU" dirty="0">
                <a:solidFill>
                  <a:srgbClr val="333399"/>
                </a:solidFill>
              </a:rPr>
              <a:t> Даже если вы молчаливы от природы – все равно говорите с малышом. Ребенок легче понимает обращенную к нему речь, если она объясняет то, что происходит с ним вокруг него. Поэтому </a:t>
            </a:r>
            <a:r>
              <a:rPr lang="ru-RU" b="1" i="1" dirty="0">
                <a:solidFill>
                  <a:srgbClr val="333399"/>
                </a:solidFill>
              </a:rPr>
              <a:t>сопровождайте свои действия словами.</a:t>
            </a:r>
            <a:endParaRPr lang="ru-RU" dirty="0">
              <a:solidFill>
                <a:srgbClr val="333399"/>
              </a:solidFill>
            </a:endParaRPr>
          </a:p>
          <a:p>
            <a:r>
              <a:rPr lang="ru-RU" b="1" i="1" dirty="0">
                <a:solidFill>
                  <a:srgbClr val="333399"/>
                </a:solidFill>
              </a:rPr>
              <a:t>Встреча взглядов.</a:t>
            </a:r>
            <a:r>
              <a:rPr lang="ru-RU" dirty="0">
                <a:solidFill>
                  <a:srgbClr val="333399"/>
                </a:solidFill>
              </a:rPr>
              <a:t> Озвучивайте любую ситуацию – но только если Вы видите, что ребенок слышит и видит Вас. Не говорите в пустоту, смотрите ему в глаза. Это особенно важно, если ваш ребенок чрезмерно активен, постоянно двигается, если ваш малыш ещё только лепечет или говорит мало слов. </a:t>
            </a:r>
            <a:r>
              <a:rPr lang="ru-RU" b="1" i="1" dirty="0">
                <a:solidFill>
                  <a:srgbClr val="333399"/>
                </a:solidFill>
              </a:rPr>
              <a:t>Старайтесь, чтобы он видел вашу артикуляцию.</a:t>
            </a:r>
            <a:endParaRPr lang="ru-RU" dirty="0">
              <a:solidFill>
                <a:srgbClr val="333399"/>
              </a:solidFill>
            </a:endParaRPr>
          </a:p>
          <a:p>
            <a:r>
              <a:rPr lang="ru-RU" b="1" i="1" dirty="0">
                <a:solidFill>
                  <a:srgbClr val="333399"/>
                </a:solidFill>
              </a:rPr>
              <a:t>Говорите четко.</a:t>
            </a:r>
            <a:r>
              <a:rPr lang="ru-RU" dirty="0">
                <a:solidFill>
                  <a:srgbClr val="333399"/>
                </a:solidFill>
              </a:rPr>
              <a:t> Говорите просто, четко, внятно проговаривая каждое слово, фразу. Известно, что дети очень чутки к интонации, поэтому каждое слово, на которое падает логическое ударение, старайтесь произносить как можно более выразительно.</a:t>
            </a:r>
          </a:p>
          <a:p>
            <a:r>
              <a:rPr lang="ru-RU" b="1" i="1" dirty="0">
                <a:solidFill>
                  <a:srgbClr val="333399"/>
                </a:solidFill>
              </a:rPr>
              <a:t>То же, но по-разному</a:t>
            </a:r>
            <a:r>
              <a:rPr lang="ru-RU" b="1" dirty="0">
                <a:solidFill>
                  <a:srgbClr val="333399"/>
                </a:solidFill>
              </a:rPr>
              <a:t>.</a:t>
            </a:r>
            <a:r>
              <a:rPr lang="ru-RU" dirty="0">
                <a:solidFill>
                  <a:srgbClr val="333399"/>
                </a:solidFill>
              </a:rPr>
              <a:t> Повторяйте помногу раз одно и то же слово, да и фразу, меняя порядок слов. «ПАПА ПРИШЁЛ. ПРИШЕЛ НАШ ПАПА». «МЯЧИК УПАЛ. ВОТ И УПАЛ». Это позволяет ребенку легче услышать и понимать: фразы делятся на слова. Если вы хотите, чтобы малыш усвоил какое-нибудь слово, старайтесь употреблять его </a:t>
            </a:r>
            <a:r>
              <a:rPr lang="ru-RU" b="1" i="1" dirty="0">
                <a:solidFill>
                  <a:srgbClr val="333399"/>
                </a:solidFill>
              </a:rPr>
              <a:t>в разных контекстах</a:t>
            </a:r>
            <a:r>
              <a:rPr lang="ru-RU" dirty="0">
                <a:solidFill>
                  <a:srgbClr val="333399"/>
                </a:solidFill>
              </a:rPr>
              <a:t> и не единожды.</a:t>
            </a:r>
          </a:p>
          <a:p>
            <a:endParaRPr lang="ru-RU" dirty="0"/>
          </a:p>
        </p:txBody>
      </p:sp>
      <p:pic>
        <p:nvPicPr>
          <p:cNvPr id="2" name="Picture 2" descr="http://m-monroe.ru/articles/kak-pravilno-vospitivat-reben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51" y="935601"/>
            <a:ext cx="3399114" cy="20394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http://www.ampravda.ru/files/images/images/%D0%9D%D0%BE%D0%B2%D0%B0%D1%8F%20%D0%BF%D0%B0%D0%BF%D0%BA%D0%B0/%D0%94%D0%95%D0%A2%D0%98/httppsihogrammatika.r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51" y="3615149"/>
            <a:ext cx="3399114" cy="22145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24524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 idx="4294967295"/>
          </p:nvPr>
        </p:nvSpPr>
        <p:spPr>
          <a:xfrm>
            <a:off x="292100" y="107950"/>
            <a:ext cx="11649964" cy="6103938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rgbClr val="333399"/>
                </a:solidFill>
                <a:latin typeface="+mn-lt"/>
              </a:rPr>
              <a:t>Не переусердствуйте. Не употребляйте слишком много длинных фраз.</a:t>
            </a:r>
            <a:r>
              <a:rPr lang="ru-RU" sz="2000" i="1" dirty="0">
                <a:solidFill>
                  <a:srgbClr val="333399"/>
                </a:solidFill>
                <a:latin typeface="+mn-lt"/>
              </a:rPr>
              <a:t> 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Не перегружайте ребенка, предъявляя ему сразу большое количество заведомо незнакомых слов.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Очень важно: хорошее настроение.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Старайтесь произносить новое слово в эмоционально благоприятной ситуации. Психологи заметили: в таких условиях ребенок обучается и впитывает информацию в 10 раз лучше, чем в нейтральных или неблагоприятных.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Все чувства – в союзе с речью.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Очень важно, чтобы ребенок, постигая, узнавая что-то новое, имел возможность не только видеть новый предмет, но и трогать, нюхать, щупать его, то есть– изучать различными способами. Если вы видите, что ребенок что-то трогает, с чем-то играет, сразу же называйте этот предмет несколько раз – коротко, четко, выразительно.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В основе речи – стремление к общению.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Как бы несовершенно ваш ребенок не говорил, принимайте и поддерживайте его желание вступить с вами в контакт. Даже если он вообще не говорит, чаще вовлекайте его в невербальный диалог, «приветствуя и одобряя» любой ответ (жест, выразительный взгляд).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Поддерживайте его стремление общаться!</a:t>
            </a:r>
            <a:r>
              <a:rPr lang="ru-RU" sz="2000" b="1" dirty="0">
                <a:solidFill>
                  <a:srgbClr val="333399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333399"/>
                </a:solidFill>
                <a:latin typeface="+mn-lt"/>
              </a:rPr>
              <a:t>Дя-дя-дя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rgbClr val="333399"/>
                </a:solidFill>
                <a:latin typeface="+mn-lt"/>
              </a:rPr>
              <a:t>ма-ма-ма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, ба-ба-ба, </a:t>
            </a:r>
            <a:r>
              <a:rPr lang="ru-RU" sz="2000" dirty="0" err="1">
                <a:solidFill>
                  <a:srgbClr val="333399"/>
                </a:solidFill>
                <a:latin typeface="+mn-lt"/>
              </a:rPr>
              <a:t>бя-бя-бя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; с другими гласными: ба-</a:t>
            </a:r>
            <a:r>
              <a:rPr lang="ru-RU" sz="2000" dirty="0" err="1">
                <a:solidFill>
                  <a:srgbClr val="333399"/>
                </a:solidFill>
                <a:latin typeface="+mn-lt"/>
              </a:rPr>
              <a:t>бо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-</a:t>
            </a:r>
            <a:r>
              <a:rPr lang="ru-RU" sz="2000" dirty="0" err="1">
                <a:solidFill>
                  <a:srgbClr val="333399"/>
                </a:solidFill>
                <a:latin typeface="+mn-lt"/>
              </a:rPr>
              <a:t>бу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-</a:t>
            </a:r>
            <a:r>
              <a:rPr lang="ru-RU" sz="2000" dirty="0" err="1">
                <a:solidFill>
                  <a:srgbClr val="333399"/>
                </a:solidFill>
                <a:latin typeface="+mn-lt"/>
              </a:rPr>
              <a:t>бе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-бы-би. Комбинируйте разные слоги и старайтесь, чтобы малыш захотел их повторить.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Уважайте его попытки говорить.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В те моменты, когда ребенок говорит, лепечет один или с вами, выключайте громкую музыку и старайтесь дать ему возможность слышать вас и себя. Речь развивается на основе подражания и </a:t>
            </a:r>
            <a:r>
              <a:rPr lang="ru-RU" sz="2000" dirty="0" err="1">
                <a:solidFill>
                  <a:srgbClr val="333399"/>
                </a:solidFill>
                <a:latin typeface="+mn-lt"/>
              </a:rPr>
              <a:t>самоподражания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– поэтому ему необходимо слышать себя.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Учите в игре.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Играя, учите подражать (две собачки лают, две киски мяукают, переклички: ау-ау). Специально создавайте такие игровые ситуации, где ребенку понадобится звукоподражание, либо надо будет произнести какие-то слова для того, чтобы игра состоялась. </a:t>
            </a: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Обратите внимание: побуждаете не вы, а ситуация.</a:t>
            </a:r>
            <a:br>
              <a:rPr lang="ru-RU" dirty="0">
                <a:solidFill>
                  <a:srgbClr val="333399"/>
                </a:solidFill>
              </a:rPr>
            </a:br>
            <a:br>
              <a:rPr lang="en-US" sz="1600" spc="0" dirty="0">
                <a:solidFill>
                  <a:srgbClr val="333399"/>
                </a:solidFill>
                <a:latin typeface="+mn-lt"/>
              </a:rPr>
            </a:br>
            <a:endParaRPr lang="ru-RU" sz="1600" spc="0" dirty="0">
              <a:solidFill>
                <a:srgbClr val="33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4512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 idx="4294967295"/>
          </p:nvPr>
        </p:nvSpPr>
        <p:spPr>
          <a:xfrm>
            <a:off x="319088" y="417513"/>
            <a:ext cx="11531536" cy="5727700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rgbClr val="333399"/>
                </a:solidFill>
                <a:latin typeface="+mn-lt"/>
              </a:rPr>
              <a:t>Расширяйте словарь малыша.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Ребенок владеет словами на 2 уровнях: понимает его – это пассивный словарь, говорит – это активный. Активный словарь может быть совсем мал. Но если вы пополняете ресурс понимания, это обязательно приведет к так называемому </a:t>
            </a: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лексическому взрыву</a:t>
            </a:r>
            <a:r>
              <a:rPr lang="ru-RU" sz="2000" i="1" dirty="0">
                <a:solidFill>
                  <a:srgbClr val="333399"/>
                </a:solidFill>
                <a:latin typeface="+mn-lt"/>
              </a:rPr>
              <a:t>.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И в дальнейшем он перенесет в активный словарь то, чему вы его научили, разглядывая вместе картинки, читая книжки и комментируя свои действия. Старайтесь ввести в активный словарь названия вещей, которые его окружают (игрушки, кухонная утварь, предметы быта), имена вещей и существ на картинках и в книжках, и конечно, имена родственников и близких людей. Научите ребенка показывать, где ручки, где ножки (у куклы, у вас). Чаще спрашивайте: «Где стол? Где часы?» и т.д.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Развивайте фонематический слух</a:t>
            </a:r>
            <a:r>
              <a:rPr lang="ru-RU" sz="2000" i="1" dirty="0">
                <a:solidFill>
                  <a:srgbClr val="333399"/>
                </a:solidFill>
                <a:latin typeface="+mn-lt"/>
              </a:rPr>
              <a:t>,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побуждая различать слова, отличающиеся одним звуком (крыса – крыша, нос – нож).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Читайте, читайте, читайте</a:t>
            </a:r>
            <a:r>
              <a:rPr lang="ru-RU" sz="2000" i="1" dirty="0">
                <a:solidFill>
                  <a:srgbClr val="333399"/>
                </a:solidFill>
                <a:latin typeface="+mn-lt"/>
              </a:rPr>
              <a:t>…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Читайте короткие стихи, сказки. Перечитывайте их много раз – не бойтесь, что это надоест ребенку. Дети гораздо лучше воспринимают тексты, которые они уже много раз слышали. Если это возможно, постарайтесь разыграть стихотворение – покажите его в лицах и с предметами; а предметы эти дайте ребенку поиграть. Дождитесь, пока ребенок хорошо запомнит стихотворение, уловит его ритм, а затем попробуйте не договаривать последнее слово каждой строчки, предоставляя это делать малышу. Пойте простые песенки, помогая ему воспринимать ритм и воспроизводить его.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Пальцы помогают речи.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 Обратите внимание на развитие мелкой моторики – точных движений пальцев рук. Лепка, рисование, пальчиковый театр, игры с мелкими предметами – все это поможет речи, а в будущем и письму.</a:t>
            </a:r>
            <a:br>
              <a:rPr lang="ru-RU" sz="2000" dirty="0">
                <a:solidFill>
                  <a:srgbClr val="333399"/>
                </a:solidFill>
                <a:latin typeface="+mn-lt"/>
              </a:rPr>
            </a:br>
            <a:r>
              <a:rPr lang="ru-RU" sz="2000" b="1" i="1" dirty="0">
                <a:solidFill>
                  <a:srgbClr val="333399"/>
                </a:solidFill>
                <a:latin typeface="+mn-lt"/>
              </a:rPr>
              <a:t>Только вы!</a:t>
            </a:r>
            <a:r>
              <a:rPr lang="ru-RU" sz="2000" i="1" dirty="0">
                <a:solidFill>
                  <a:srgbClr val="333399"/>
                </a:solidFill>
                <a:latin typeface="+mn-lt"/>
              </a:rPr>
              <a:t> </a:t>
            </a:r>
            <a:r>
              <a:rPr lang="ru-RU" sz="2000" dirty="0">
                <a:solidFill>
                  <a:srgbClr val="333399"/>
                </a:solidFill>
                <a:latin typeface="+mn-lt"/>
              </a:rPr>
              <a:t>Помните: только вы и ваша вера в его силы и способности могут помочь ему развиваться гармонично.</a:t>
            </a:r>
            <a:br>
              <a:rPr lang="ru-RU" dirty="0">
                <a:solidFill>
                  <a:srgbClr val="333399"/>
                </a:solidFill>
                <a:latin typeface="+mn-lt"/>
              </a:rPr>
            </a:br>
            <a:endParaRPr lang="ru-RU" sz="1600" spc="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2753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3445dc466279f47fae0cc51347e18de89c2e36e"/>
</p:tagLst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410</TotalTime>
  <Words>877</Words>
  <Application>Microsoft Office PowerPoint</Application>
  <PresentationFormat>Широкоэкранный</PresentationFormat>
  <Paragraphs>11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Ретро</vt:lpstr>
      <vt:lpstr>СОВЕТЫ ЗАБОТЛИВЫМ РОДИТЕЛЯМ</vt:lpstr>
      <vt:lpstr>Презентация PowerPoint</vt:lpstr>
      <vt:lpstr>Не переусердствуйте. Не употребляйте слишком много длинных фраз. Не перегружайте ребенка, предъявляя ему сразу большое количество заведомо незнакомых слов. Очень важно: хорошее настроение. Старайтесь произносить новое слово в эмоционально благоприятной ситуации. Психологи заметили: в таких условиях ребенок обучается и впитывает информацию в 10 раз лучше, чем в нейтральных или неблагоприятных. Все чувства – в союзе с речью. Очень важно, чтобы ребенок, постигая, узнавая что-то новое, имел возможность не только видеть новый предмет, но и трогать, нюхать, щупать его, то есть– изучать различными способами. Если вы видите, что ребенок что-то трогает, с чем-то играет, сразу же называйте этот предмет несколько раз – коротко, четко, выразительно. В основе речи – стремление к общению. Как бы несовершенно ваш ребенок не говорил, принимайте и поддерживайте его желание вступить с вами в контакт. Даже если он вообще не говорит, чаще вовлекайте его в невербальный диалог, «приветствуя и одобряя» любой ответ (жест, выразительный взгляд). Поддерживайте его стремление общаться! Дя-дя-дя, ма-ма-ма, ба-ба-ба, бя-бя-бя; с другими гласными: ба-бо-бу-бе-бы-би. Комбинируйте разные слоги и старайтесь, чтобы малыш захотел их повторить. Уважайте его попытки говорить. В те моменты, когда ребенок говорит, лепечет один или с вами, выключайте громкую музыку и старайтесь дать ему возможность слышать вас и себя. Речь развивается на основе подражания и самоподражания – поэтому ему необходимо слышать себя. Учите в игре. Играя, учите подражать (две собачки лают, две киски мяукают, переклички: ау-ау). Специально создавайте такие игровые ситуации, где ребенку понадобится звукоподражание, либо надо будет произнести какие-то слова для того, чтобы игра состоялась. Обратите внимание: побуждаете не вы, а ситуация.  </vt:lpstr>
      <vt:lpstr>Расширяйте словарь малыша. Ребенок владеет словами на 2 уровнях: понимает его – это пассивный словарь, говорит – это активный. Активный словарь может быть совсем мал. Но если вы пополняете ресурс понимания, это обязательно приведет к так называемому лексическому взрыву. И в дальнейшем он перенесет в активный словарь то, чему вы его научили, разглядывая вместе картинки, читая книжки и комментируя свои действия. Старайтесь ввести в активный словарь названия вещей, которые его окружают (игрушки, кухонная утварь, предметы быта), имена вещей и существ на картинках и в книжках, и конечно, имена родственников и близких людей. Научите ребенка показывать, где ручки, где ножки (у куклы, у вас). Чаще спрашивайте: «Где стол? Где часы?» и т.д. Развивайте фонематический слух, побуждая различать слова, отличающиеся одним звуком (крыса – крыша, нос – нож). Читайте, читайте, читайте… Читайте короткие стихи, сказки. Перечитывайте их много раз – не бойтесь, что это надоест ребенку. Дети гораздо лучше воспринимают тексты, которые они уже много раз слышали. Если это возможно, постарайтесь разыграть стихотворение – покажите его в лицах и с предметами; а предметы эти дайте ребенку поиграть. Дождитесь, пока ребенок хорошо запомнит стихотворение, уловит его ритм, а затем попробуйте не договаривать последнее слово каждой строчки, предоставляя это делать малышу. Пойте простые песенки, помогая ему воспринимать ритм и воспроизводить его. Пальцы помогают речи. Обратите внимание на развитие мелкой моторики – точных движений пальцев рук. Лепка, рисование, пальчиковый театр, игры с мелкими предметами – все это поможет речи, а в будущем и письму. Только вы! Помните: только вы и ваша вера в его силы и способности могут помочь ему развиваться гармонично.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речевое развитие</dc:title>
  <dc:creator>Philka2</dc:creator>
  <cp:lastModifiedBy>Kindergarten 29</cp:lastModifiedBy>
  <cp:revision>47</cp:revision>
  <dcterms:created xsi:type="dcterms:W3CDTF">2014-01-11T10:23:52Z</dcterms:created>
  <dcterms:modified xsi:type="dcterms:W3CDTF">2024-08-12T07:05:17Z</dcterms:modified>
</cp:coreProperties>
</file>