
<file path=[Content_Types].xml><?xml version="1.0" encoding="utf-8"?>
<Types xmlns="http://schemas.openxmlformats.org/package/2006/content-types">
  <Default ContentType="image/jpeg" Extension="jpeg"/>
  <Default ContentType="image/jpeg" Extension="jpg"/>
  <Default ContentType="image/png" Extension="png"/>
  <Default ContentType="application/vnd.openxmlformats-package.relationships+xml" Extension="rels"/>
  <Default ContentType="image/vnd.ms-photo" Extension="wdp"/>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66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8" d="100"/>
          <a:sy n="98" d="100"/>
        </p:scale>
        <p:origin x="84"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82D82B-AB0C-43B3-8CBA-E7A95E518089}" type="datetimeFigureOut">
              <a:rPr lang="ru-RU" smtClean="0"/>
              <a:t>12.08.2024</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F2D509-600E-470C-850F-64E89F66FFA9}" type="slidenum">
              <a:rPr lang="ru-RU" smtClean="0"/>
              <a:t>‹#›</a:t>
            </a:fld>
            <a:endParaRPr lang="ru-RU"/>
          </a:p>
        </p:txBody>
      </p:sp>
    </p:spTree>
    <p:extLst>
      <p:ext uri="{BB962C8B-B14F-4D97-AF65-F5344CB8AC3E}">
        <p14:creationId xmlns:p14="http://schemas.microsoft.com/office/powerpoint/2010/main" val="4264181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CDA389B1-0060-4EBF-9B9B-6007C60727EA}" type="slidenum">
              <a:rPr lang="ru-RU" smtClean="0"/>
              <a:t>2</a:t>
            </a:fld>
            <a:endParaRPr lang="ru-RU"/>
          </a:p>
        </p:txBody>
      </p:sp>
    </p:spTree>
    <p:extLst>
      <p:ext uri="{BB962C8B-B14F-4D97-AF65-F5344CB8AC3E}">
        <p14:creationId xmlns:p14="http://schemas.microsoft.com/office/powerpoint/2010/main" val="34081730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extLst>
                <a:ext uri="{28A0092B-C50C-407E-A947-70E740481C1C}">
                  <a14:useLocalDpi xmlns:a14="http://schemas.microsoft.com/office/drawing/2010/main"/>
                </a:ext>
              </a:extLst>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ru-RU"/>
              <a:t>Образец заголовка</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EE696033-CD24-422F-95C3-F50E11C4EF4B}" type="datetimeFigureOut">
              <a:rPr lang="ru-RU" smtClean="0"/>
              <a:t>12.08.2024</a:t>
            </a:fld>
            <a:endParaRPr lang="ru-RU"/>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ru-RU"/>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EF984B99-430E-4686-8F55-DD9B544CF7B0}" type="slidenum">
              <a:rPr lang="ru-RU" smtClean="0"/>
              <a:t>‹#›</a:t>
            </a:fld>
            <a:endParaRPr lang="ru-RU"/>
          </a:p>
        </p:txBody>
      </p:sp>
    </p:spTree>
    <p:extLst>
      <p:ext uri="{BB962C8B-B14F-4D97-AF65-F5344CB8AC3E}">
        <p14:creationId xmlns:p14="http://schemas.microsoft.com/office/powerpoint/2010/main" val="29401706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E696033-CD24-422F-95C3-F50E11C4EF4B}" type="datetimeFigureOut">
              <a:rPr lang="ru-RU" smtClean="0"/>
              <a:t>12.08.2024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F984B99-430E-4686-8F55-DD9B544CF7B0}" type="slidenum">
              <a:rPr lang="ru-RU" smtClean="0"/>
              <a:t>‹#›</a:t>
            </a:fld>
            <a:endParaRPr lang="ru-RU"/>
          </a:p>
        </p:txBody>
      </p:sp>
    </p:spTree>
    <p:extLst>
      <p:ext uri="{BB962C8B-B14F-4D97-AF65-F5344CB8AC3E}">
        <p14:creationId xmlns:p14="http://schemas.microsoft.com/office/powerpoint/2010/main" val="1177942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E696033-CD24-422F-95C3-F50E11C4EF4B}" type="datetimeFigureOut">
              <a:rPr lang="ru-RU" smtClean="0"/>
              <a:t>12.08.2024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F984B99-430E-4686-8F55-DD9B544CF7B0}" type="slidenum">
              <a:rPr lang="ru-RU" smtClean="0"/>
              <a:t>‹#›</a:t>
            </a:fld>
            <a:endParaRPr lang="ru-RU"/>
          </a:p>
        </p:txBody>
      </p:sp>
    </p:spTree>
    <p:extLst>
      <p:ext uri="{BB962C8B-B14F-4D97-AF65-F5344CB8AC3E}">
        <p14:creationId xmlns:p14="http://schemas.microsoft.com/office/powerpoint/2010/main" val="342775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EE696033-CD24-422F-95C3-F50E11C4EF4B}" type="datetimeFigureOut">
              <a:rPr lang="ru-RU" smtClean="0"/>
              <a:t>12.08.2024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F984B99-430E-4686-8F55-DD9B544CF7B0}" type="slidenum">
              <a:rPr lang="ru-RU" smtClean="0"/>
              <a:t>‹#›</a:t>
            </a:fld>
            <a:endParaRPr lang="ru-RU"/>
          </a:p>
        </p:txBody>
      </p:sp>
    </p:spTree>
    <p:extLst>
      <p:ext uri="{BB962C8B-B14F-4D97-AF65-F5344CB8AC3E}">
        <p14:creationId xmlns:p14="http://schemas.microsoft.com/office/powerpoint/2010/main" val="367686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extLst>
                <a:ext uri="{28A0092B-C50C-407E-A947-70E740481C1C}">
                  <a14:useLocalDpi xmlns:a14="http://schemas.microsoft.com/office/drawing/2010/main"/>
                </a:ext>
              </a:extLst>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ru-RU"/>
              <a:t>Образец заголовка</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EE696033-CD24-422F-95C3-F50E11C4EF4B}" type="datetimeFigureOut">
              <a:rPr lang="ru-RU" smtClean="0"/>
              <a:t>12.08.2024</a:t>
            </a:fld>
            <a:endParaRPr lang="ru-RU"/>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ru-RU"/>
          </a:p>
        </p:txBody>
      </p:sp>
      <p:sp>
        <p:nvSpPr>
          <p:cNvPr id="6" name="Slide Number Placeholder 5"/>
          <p:cNvSpPr>
            <a:spLocks noGrp="1"/>
          </p:cNvSpPr>
          <p:nvPr>
            <p:ph type="sldNum" sz="quarter" idx="12"/>
          </p:nvPr>
        </p:nvSpPr>
        <p:spPr>
          <a:xfrm>
            <a:off x="8604504" y="5211060"/>
            <a:ext cx="2112264" cy="228600"/>
          </a:xfrm>
        </p:spPr>
        <p:txBody>
          <a:bodyPr/>
          <a:lstStyle/>
          <a:p>
            <a:fld id="{EF984B99-430E-4686-8F55-DD9B544CF7B0}" type="slidenum">
              <a:rPr lang="ru-RU" smtClean="0"/>
              <a:t>‹#›</a:t>
            </a:fld>
            <a:endParaRPr lang="ru-RU"/>
          </a:p>
        </p:txBody>
      </p:sp>
    </p:spTree>
    <p:extLst>
      <p:ext uri="{BB962C8B-B14F-4D97-AF65-F5344CB8AC3E}">
        <p14:creationId xmlns:p14="http://schemas.microsoft.com/office/powerpoint/2010/main" val="246560001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E696033-CD24-422F-95C3-F50E11C4EF4B}" type="datetimeFigureOut">
              <a:rPr lang="ru-RU" smtClean="0"/>
              <a:t>12.08.2024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F984B99-430E-4686-8F55-DD9B544CF7B0}" type="slidenum">
              <a:rPr lang="ru-RU" smtClean="0"/>
              <a:t>‹#›</a:t>
            </a:fld>
            <a:endParaRPr lang="ru-RU"/>
          </a:p>
        </p:txBody>
      </p:sp>
    </p:spTree>
    <p:extLst>
      <p:ext uri="{BB962C8B-B14F-4D97-AF65-F5344CB8AC3E}">
        <p14:creationId xmlns:p14="http://schemas.microsoft.com/office/powerpoint/2010/main" val="896344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EE696033-CD24-422F-95C3-F50E11C4EF4B}" type="datetimeFigureOut">
              <a:rPr lang="ru-RU" smtClean="0"/>
              <a:t>12.08.2024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F984B99-430E-4686-8F55-DD9B544CF7B0}" type="slidenum">
              <a:rPr lang="ru-RU" smtClean="0"/>
              <a:t>‹#›</a:t>
            </a:fld>
            <a:endParaRPr lang="ru-RU"/>
          </a:p>
        </p:txBody>
      </p:sp>
    </p:spTree>
    <p:extLst>
      <p:ext uri="{BB962C8B-B14F-4D97-AF65-F5344CB8AC3E}">
        <p14:creationId xmlns:p14="http://schemas.microsoft.com/office/powerpoint/2010/main" val="2195735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EE696033-CD24-422F-95C3-F50E11C4EF4B}" type="datetimeFigureOut">
              <a:rPr lang="ru-RU" smtClean="0"/>
              <a:t>12.08.2024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F984B99-430E-4686-8F55-DD9B544CF7B0}" type="slidenum">
              <a:rPr lang="ru-RU" smtClean="0"/>
              <a:t>‹#›</a:t>
            </a:fld>
            <a:endParaRPr lang="ru-RU"/>
          </a:p>
        </p:txBody>
      </p:sp>
    </p:spTree>
    <p:extLst>
      <p:ext uri="{BB962C8B-B14F-4D97-AF65-F5344CB8AC3E}">
        <p14:creationId xmlns:p14="http://schemas.microsoft.com/office/powerpoint/2010/main" val="3122105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96033-CD24-422F-95C3-F50E11C4EF4B}" type="datetimeFigureOut">
              <a:rPr lang="ru-RU" smtClean="0"/>
              <a:t>12.08.2024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F984B99-430E-4686-8F55-DD9B544CF7B0}" type="slidenum">
              <a:rPr lang="ru-RU" smtClean="0"/>
              <a:t>‹#›</a:t>
            </a:fld>
            <a:endParaRPr lang="ru-RU"/>
          </a:p>
        </p:txBody>
      </p:sp>
    </p:spTree>
    <p:extLst>
      <p:ext uri="{BB962C8B-B14F-4D97-AF65-F5344CB8AC3E}">
        <p14:creationId xmlns:p14="http://schemas.microsoft.com/office/powerpoint/2010/main" val="44117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ru-RU"/>
              <a:t>Образец заголовка</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8" name="Date Placeholder 7"/>
          <p:cNvSpPr>
            <a:spLocks noGrp="1"/>
          </p:cNvSpPr>
          <p:nvPr>
            <p:ph type="dt" sz="half" idx="10"/>
          </p:nvPr>
        </p:nvSpPr>
        <p:spPr/>
        <p:txBody>
          <a:bodyPr/>
          <a:lstStyle/>
          <a:p>
            <a:fld id="{EE696033-CD24-422F-95C3-F50E11C4EF4B}" type="datetimeFigureOut">
              <a:rPr lang="ru-RU" smtClean="0"/>
              <a:t>12.08.2024</a:t>
            </a:fld>
            <a:endParaRPr lang="ru-RU"/>
          </a:p>
        </p:txBody>
      </p:sp>
      <p:sp>
        <p:nvSpPr>
          <p:cNvPr id="9" name="Footer Placeholder 8"/>
          <p:cNvSpPr>
            <a:spLocks noGrp="1"/>
          </p:cNvSpPr>
          <p:nvPr>
            <p:ph type="ftr" sz="quarter" idx="11"/>
          </p:nvPr>
        </p:nvSpPr>
        <p:spPr/>
        <p:txBody>
          <a:bodyPr/>
          <a:lstStyle>
            <a:lvl1pPr algn="r">
              <a:defRPr/>
            </a:lvl1pPr>
          </a:lstStyle>
          <a:p>
            <a:endParaRPr lang="ru-RU"/>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EF984B99-430E-4686-8F55-DD9B544CF7B0}" type="slidenum">
              <a:rPr lang="ru-RU" smtClean="0"/>
              <a:t>‹#›</a:t>
            </a:fld>
            <a:endParaRPr lang="ru-RU"/>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61156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EE696033-CD24-422F-95C3-F50E11C4EF4B}" type="datetimeFigureOut">
              <a:rPr lang="ru-RU" smtClean="0"/>
              <a:t>12.08.2024</a:t>
            </a:fld>
            <a:endParaRPr lang="ru-RU"/>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ru-RU"/>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EF984B99-430E-4686-8F55-DD9B544CF7B0}" type="slidenum">
              <a:rPr lang="ru-RU" smtClean="0"/>
              <a:t>‹#›</a:t>
            </a:fld>
            <a:endParaRPr lang="ru-RU"/>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84274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EE696033-CD24-422F-95C3-F50E11C4EF4B}" type="datetimeFigureOut">
              <a:rPr lang="ru-RU" smtClean="0"/>
              <a:t>12.08.2024</a:t>
            </a:fld>
            <a:endParaRPr lang="ru-RU"/>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ru-RU"/>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EF984B99-430E-4686-8F55-DD9B544CF7B0}" type="slidenum">
              <a:rPr lang="ru-RU" smtClean="0"/>
              <a:t>‹#›</a:t>
            </a:fld>
            <a:endParaRPr lang="ru-RU"/>
          </a:p>
        </p:txBody>
      </p:sp>
    </p:spTree>
    <p:extLst>
      <p:ext uri="{BB962C8B-B14F-4D97-AF65-F5344CB8AC3E}">
        <p14:creationId xmlns:p14="http://schemas.microsoft.com/office/powerpoint/2010/main" val="46353589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arget="../media/hdphoto1.wdp" Type="http://schemas.microsoft.com/office/2007/relationships/hdphoto"/><Relationship Id="rId2" Target="../media/image9.jpeg" Type="http://schemas.openxmlformats.org/officeDocument/2006/relationships/image"/><Relationship Id="rId1" Target="../slideLayouts/slideLayout8.xml" Type="http://schemas.openxmlformats.org/officeDocument/2006/relationships/slideLayout"/></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01271" y="2499098"/>
            <a:ext cx="9144000" cy="1775292"/>
          </a:xfrm>
        </p:spPr>
        <p:txBody>
          <a:bodyPr>
            <a:normAutofit fontScale="90000"/>
          </a:bodyPr>
          <a:lstStyle/>
          <a:p>
            <a:r>
              <a:rPr lang="ru-RU" b="1" dirty="0">
                <a:ln w="9525">
                  <a:solidFill>
                    <a:schemeClr val="bg1"/>
                  </a:solidFill>
                  <a:prstDash val="solid"/>
                </a:ln>
                <a:solidFill>
                  <a:srgbClr val="0070C0"/>
                </a:solidFill>
                <a:effectLst>
                  <a:glow rad="101600">
                    <a:schemeClr val="bg1">
                      <a:alpha val="60000"/>
                    </a:schemeClr>
                  </a:glow>
                  <a:innerShdw blurRad="63500" dist="50800" dir="10800000">
                    <a:prstClr val="black">
                      <a:alpha val="50000"/>
                    </a:prstClr>
                  </a:innerShdw>
                </a:effectLst>
              </a:rPr>
              <a:t>БЕЗ ДВИЖЕНИЙ – НЕ ВЫРАСТИ ЗДОРОВЫМ!</a:t>
            </a:r>
          </a:p>
        </p:txBody>
      </p:sp>
      <p:sp>
        <p:nvSpPr>
          <p:cNvPr id="3" name="Подзаголовок 2"/>
          <p:cNvSpPr>
            <a:spLocks noGrp="1"/>
          </p:cNvSpPr>
          <p:nvPr>
            <p:ph type="subTitle" idx="1"/>
          </p:nvPr>
        </p:nvSpPr>
        <p:spPr>
          <a:xfrm>
            <a:off x="4452079" y="4751208"/>
            <a:ext cx="7440122" cy="1965045"/>
          </a:xfrm>
          <a:solidFill>
            <a:schemeClr val="accent2">
              <a:lumMod val="60000"/>
              <a:lumOff val="40000"/>
              <a:alpha val="64000"/>
            </a:schemeClr>
          </a:solidFill>
          <a:ln>
            <a:noFill/>
          </a:ln>
          <a:effectLst>
            <a:softEdge rad="31750"/>
          </a:effectLst>
        </p:spPr>
        <p:txBody>
          <a:bodyPr>
            <a:noAutofit/>
          </a:bodyPr>
          <a:lstStyle/>
          <a:p>
            <a:pPr algn="l">
              <a:spcBef>
                <a:spcPts val="0"/>
              </a:spcBef>
            </a:pPr>
            <a:r>
              <a:rPr lang="ru-RU" sz="2000" b="1" i="1" dirty="0">
                <a:ln w="0"/>
                <a:solidFill>
                  <a:schemeClr val="bg1"/>
                </a:solidFill>
                <a:effectLst/>
              </a:rPr>
              <a:t>Чтобы сделать ребёнка умным и рассудительным,</a:t>
            </a:r>
            <a:endParaRPr lang="ru-RU" sz="2000" b="1" dirty="0">
              <a:ln w="0"/>
              <a:solidFill>
                <a:schemeClr val="bg1"/>
              </a:solidFill>
              <a:effectLst/>
            </a:endParaRPr>
          </a:p>
          <a:p>
            <a:pPr algn="l">
              <a:spcBef>
                <a:spcPts val="0"/>
              </a:spcBef>
            </a:pPr>
            <a:r>
              <a:rPr lang="ru-RU" sz="2000" b="1" i="1" dirty="0">
                <a:ln w="0"/>
                <a:solidFill>
                  <a:schemeClr val="bg1"/>
                </a:solidFill>
                <a:effectLst/>
              </a:rPr>
              <a:t>сделайте его крепким и здоровым: </a:t>
            </a:r>
          </a:p>
          <a:p>
            <a:pPr marL="630238" algn="l">
              <a:spcBef>
                <a:spcPts val="0"/>
              </a:spcBef>
            </a:pPr>
            <a:r>
              <a:rPr lang="ru-RU" sz="2000" b="1" i="1" dirty="0">
                <a:ln w="0"/>
                <a:solidFill>
                  <a:schemeClr val="bg1"/>
                </a:solidFill>
                <a:effectLst/>
              </a:rPr>
              <a:t>пусть он работает, действует, бегает, кричит,</a:t>
            </a:r>
            <a:endParaRPr lang="ru-RU" sz="2000" b="1" dirty="0">
              <a:ln w="0"/>
              <a:solidFill>
                <a:schemeClr val="bg1"/>
              </a:solidFill>
              <a:effectLst/>
            </a:endParaRPr>
          </a:p>
          <a:p>
            <a:pPr marL="630238" algn="l">
              <a:spcBef>
                <a:spcPts val="0"/>
              </a:spcBef>
            </a:pPr>
            <a:r>
              <a:rPr lang="ru-RU" sz="2000" b="1" i="1" dirty="0">
                <a:ln w="0"/>
                <a:solidFill>
                  <a:schemeClr val="bg1"/>
                </a:solidFill>
                <a:effectLst/>
              </a:rPr>
              <a:t>пусть он находиться  в постоянном движении</a:t>
            </a:r>
            <a:endParaRPr lang="ru-RU" sz="2000" b="1" dirty="0">
              <a:ln w="0"/>
              <a:solidFill>
                <a:schemeClr val="bg1"/>
              </a:solidFill>
              <a:effectLst/>
            </a:endParaRPr>
          </a:p>
          <a:p>
            <a:pPr algn="r">
              <a:spcBef>
                <a:spcPts val="0"/>
              </a:spcBef>
            </a:pPr>
            <a:r>
              <a:rPr lang="ru-RU" sz="2400" b="1" i="1" dirty="0">
                <a:ln w="0"/>
                <a:solidFill>
                  <a:schemeClr val="bg1"/>
                </a:solidFill>
                <a:effectLst/>
              </a:rPr>
              <a:t>Жан-Жак Руссо</a:t>
            </a:r>
            <a:endParaRPr lang="ru-RU" sz="2000" b="1" i="1" dirty="0">
              <a:ln w="0"/>
              <a:solidFill>
                <a:schemeClr val="bg1"/>
              </a:solidFill>
              <a:effectLst/>
            </a:endParaRPr>
          </a:p>
          <a:p>
            <a:pPr algn="l">
              <a:lnSpc>
                <a:spcPct val="120000"/>
              </a:lnSpc>
              <a:spcBef>
                <a:spcPts val="0"/>
              </a:spcBef>
            </a:pPr>
            <a:endParaRPr lang="ru-RU" sz="1600" dirty="0">
              <a:solidFill>
                <a:srgbClr val="FF6600"/>
              </a:solidFill>
            </a:endParaRPr>
          </a:p>
        </p:txBody>
      </p:sp>
    </p:spTree>
    <p:extLst>
      <p:ext uri="{BB962C8B-B14F-4D97-AF65-F5344CB8AC3E}">
        <p14:creationId xmlns:p14="http://schemas.microsoft.com/office/powerpoint/2010/main" val="4189051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72955" y="437500"/>
            <a:ext cx="8475259" cy="6186309"/>
          </a:xfrm>
          <a:prstGeom prst="rect">
            <a:avLst/>
          </a:prstGeom>
        </p:spPr>
        <p:txBody>
          <a:bodyPr wrap="square">
            <a:spAutoFit/>
          </a:bodyPr>
          <a:lstStyle/>
          <a:p>
            <a:pPr indent="531813" algn="just">
              <a:spcAft>
                <a:spcPts val="0"/>
              </a:spcAft>
            </a:pPr>
            <a:r>
              <a:rPr lang="ru-RU" dirty="0">
                <a:latin typeface="Times New Roman" panose="02020603050405020304" pitchFamily="18" charset="0"/>
                <a:ea typeface="Times New Roman" panose="02020603050405020304" pitchFamily="18" charset="0"/>
              </a:rPr>
              <a:t>Чтобы ребёнок был здоров, он должен много и с удовольствием двигаться. Но потребность детей в движении не всегда реализуется на должном уровне. </a:t>
            </a:r>
          </a:p>
          <a:p>
            <a:pPr indent="531813" algn="just">
              <a:spcAft>
                <a:spcPts val="0"/>
              </a:spcAft>
            </a:pPr>
            <a:r>
              <a:rPr lang="ru-RU" dirty="0">
                <a:latin typeface="Times New Roman" panose="02020603050405020304" pitchFamily="18" charset="0"/>
                <a:ea typeface="Times New Roman" panose="02020603050405020304" pitchFamily="18" charset="0"/>
              </a:rPr>
              <a:t>Ограничение их двигательной активности вызвано возрастными познавательными интересами, стремлением насытить мозг ребёнка всё возрастающим объёмом информации: компьютерные игры, просмотр телепередач и видео, часто без всяких временных и тематических ограничений со стороны взрослых; дополнительные занятия в студиях развития. Даже, если родители занимаются с ребёнком дома, то предпочтение отдаётся «сидячим» играм: мозаики, лото, </a:t>
            </a:r>
            <a:r>
              <a:rPr lang="ru-RU" dirty="0" err="1">
                <a:latin typeface="Times New Roman" panose="02020603050405020304" pitchFamily="18" charset="0"/>
                <a:ea typeface="Times New Roman" panose="02020603050405020304" pitchFamily="18" charset="0"/>
              </a:rPr>
              <a:t>пазлы</a:t>
            </a:r>
            <a:r>
              <a:rPr lang="ru-RU" dirty="0">
                <a:latin typeface="Times New Roman" panose="02020603050405020304" pitchFamily="18" charset="0"/>
                <a:ea typeface="Times New Roman" panose="02020603050405020304" pitchFamily="18" charset="0"/>
              </a:rPr>
              <a:t>, конструкторы. При этом не принимается во внимание следующее: стать усидчивым ребёнок может только в том случае, если будет полностью удовлетворена его естественная потребность в движении. Дети овладевают сначала навыками управления движениями, а затем статистикой. Всё это приводит к тому, что у ребёнка уменьшается естественная потребность в движении, снижается двигательная активность вообще. А в результате развиваются расстройства ЦНС и внутренних органов, ожирение, формируются дефекты осанки.  Многое  зависит  от создания рационального двигательного режима в семье  и в дошкольном учреждении,  развивающей физкультурно-игровой среды. </a:t>
            </a:r>
          </a:p>
          <a:p>
            <a:pPr indent="531813" algn="just">
              <a:spcAft>
                <a:spcPts val="0"/>
              </a:spcAft>
            </a:pPr>
            <a:r>
              <a:rPr lang="ru-RU"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Calibri" panose="020F0502020204030204" pitchFamily="34" charset="0"/>
                <a:cs typeface="Times New Roman" panose="02020603050405020304" pitchFamily="18" charset="0"/>
              </a:rPr>
              <a:t>Двигательный режим в  учреждении дошкольного образования  включает в себя:</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SzPts val="1000"/>
              <a:buFont typeface="Snap ITC" panose="04040A07060A02020202" pitchFamily="82" charset="0"/>
              <a:buChar char="o"/>
            </a:pPr>
            <a:r>
              <a:rPr lang="ru-RU" dirty="0">
                <a:latin typeface="Times New Roman" panose="02020603050405020304" pitchFamily="18" charset="0"/>
                <a:ea typeface="Calibri" panose="020F0502020204030204" pitchFamily="34" charset="0"/>
                <a:cs typeface="Times New Roman" panose="02020603050405020304" pitchFamily="18" charset="0"/>
              </a:rPr>
              <a:t>утреннюю гимнастику </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SzPts val="1000"/>
              <a:buFont typeface="Snap ITC" panose="04040A07060A02020202" pitchFamily="82" charset="0"/>
              <a:buChar char="o"/>
            </a:pPr>
            <a:r>
              <a:rPr lang="ru-RU" dirty="0">
                <a:latin typeface="Times New Roman" panose="02020603050405020304" pitchFamily="18" charset="0"/>
                <a:ea typeface="Calibri" panose="020F0502020204030204" pitchFamily="34" charset="0"/>
                <a:cs typeface="Times New Roman" panose="02020603050405020304" pitchFamily="18" charset="0"/>
              </a:rPr>
              <a:t>двигательную разминку (паузу)</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SzPts val="1000"/>
              <a:buFont typeface="Snap ITC" panose="04040A07060A02020202" pitchFamily="82" charset="0"/>
              <a:buChar char="o"/>
            </a:pPr>
            <a:r>
              <a:rPr lang="ru-RU" dirty="0">
                <a:latin typeface="Times New Roman" panose="02020603050405020304" pitchFamily="18" charset="0"/>
                <a:ea typeface="Calibri" panose="020F0502020204030204" pitchFamily="34" charset="0"/>
                <a:cs typeface="Times New Roman" panose="02020603050405020304" pitchFamily="18" charset="0"/>
              </a:rPr>
              <a:t>физкультминутки на занятиях</a:t>
            </a:r>
            <a:endParaRPr lang="ru-RU"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9199225" y="542432"/>
            <a:ext cx="2572821" cy="2155798"/>
          </a:xfrm>
          <a:prstGeom prst="rect">
            <a:avLst/>
          </a:prstGeom>
        </p:spPr>
      </p:pic>
      <p:pic>
        <p:nvPicPr>
          <p:cNvPr id="6" name="Рисунок 5"/>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rot="5400000">
            <a:off x="8770421" y="3306919"/>
            <a:ext cx="3430429" cy="2572822"/>
          </a:xfrm>
          <a:prstGeom prst="rect">
            <a:avLst/>
          </a:prstGeom>
        </p:spPr>
      </p:pic>
    </p:spTree>
    <p:extLst>
      <p:ext uri="{BB962C8B-B14F-4D97-AF65-F5344CB8AC3E}">
        <p14:creationId xmlns:p14="http://schemas.microsoft.com/office/powerpoint/2010/main" val="1452346436"/>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59307" y="364481"/>
            <a:ext cx="8488907" cy="6340197"/>
          </a:xfrm>
          <a:prstGeom prst="rect">
            <a:avLst/>
          </a:prstGeom>
        </p:spPr>
        <p:txBody>
          <a:bodyPr wrap="square">
            <a:spAutoFit/>
          </a:bodyPr>
          <a:lstStyle/>
          <a:p>
            <a:pPr marL="342900" lvl="0" indent="-342900" algn="just">
              <a:spcAft>
                <a:spcPts val="0"/>
              </a:spcAft>
              <a:buSzPts val="1000"/>
              <a:buFont typeface="Snap ITC" panose="04040A07060A02020202" pitchFamily="82" charset="0"/>
              <a:buChar char="o"/>
            </a:pPr>
            <a:r>
              <a:rPr lang="ru-RU" dirty="0">
                <a:latin typeface="Times New Roman" panose="02020603050405020304" pitchFamily="18" charset="0"/>
                <a:ea typeface="Calibri" panose="020F0502020204030204" pitchFamily="34" charset="0"/>
                <a:cs typeface="Times New Roman" panose="02020603050405020304" pitchFamily="18" charset="0"/>
              </a:rPr>
              <a:t>подвижные игры и физические упражнения на прогулке</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SzPts val="1000"/>
              <a:buFont typeface="Snap ITC" panose="04040A07060A02020202" pitchFamily="82" charset="0"/>
              <a:buChar char="o"/>
            </a:pPr>
            <a:r>
              <a:rPr lang="ru-RU" dirty="0">
                <a:latin typeface="Times New Roman" panose="02020603050405020304" pitchFamily="18" charset="0"/>
                <a:ea typeface="Calibri" panose="020F0502020204030204" pitchFamily="34" charset="0"/>
                <a:cs typeface="Times New Roman" panose="02020603050405020304" pitchFamily="18" charset="0"/>
              </a:rPr>
              <a:t>занятия по физической культуре</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SzPts val="1000"/>
              <a:buFont typeface="Snap ITC" panose="04040A07060A02020202" pitchFamily="82" charset="0"/>
              <a:buChar char="o"/>
            </a:pPr>
            <a:r>
              <a:rPr lang="ru-RU" dirty="0">
                <a:latin typeface="Times New Roman" panose="02020603050405020304" pitchFamily="18" charset="0"/>
                <a:ea typeface="Calibri" panose="020F0502020204030204" pitchFamily="34" charset="0"/>
                <a:cs typeface="Times New Roman" panose="02020603050405020304" pitchFamily="18" charset="0"/>
              </a:rPr>
              <a:t>самостоятельную двигательную деятельность</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SzPts val="1000"/>
              <a:buFont typeface="Snap ITC" panose="04040A07060A02020202" pitchFamily="82" charset="0"/>
              <a:buChar char="o"/>
            </a:pPr>
            <a:r>
              <a:rPr lang="ru-RU" dirty="0">
                <a:latin typeface="Times New Roman" panose="02020603050405020304" pitchFamily="18" charset="0"/>
                <a:ea typeface="Calibri" panose="020F0502020204030204" pitchFamily="34" charset="0"/>
                <a:cs typeface="Times New Roman" panose="02020603050405020304" pitchFamily="18" charset="0"/>
              </a:rPr>
              <a:t>физкультурные досуги; физкультурно-спортивные праздники.</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531813" algn="just">
              <a:spcAft>
                <a:spcPts val="600"/>
              </a:spcAft>
            </a:pPr>
            <a:r>
              <a:rPr lang="ru-RU" dirty="0">
                <a:latin typeface="Times New Roman" panose="02020603050405020304" pitchFamily="18" charset="0"/>
                <a:ea typeface="Calibri" panose="020F0502020204030204" pitchFamily="34" charset="0"/>
                <a:cs typeface="Times New Roman" panose="02020603050405020304" pitchFamily="18" charset="0"/>
              </a:rPr>
              <a:t>Организация двигательного режима  направлена на развитие двигательных умений и навыков детей в соответствии с их индивидуальными  способностями и здоровьем.</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531813" algn="just">
              <a:spcAft>
                <a:spcPts val="600"/>
              </a:spcAft>
            </a:pPr>
            <a:r>
              <a:rPr lang="ru-RU" dirty="0">
                <a:latin typeface="Times New Roman" panose="02020603050405020304" pitchFamily="18" charset="0"/>
                <a:ea typeface="Calibri" panose="020F0502020204030204" pitchFamily="34" charset="0"/>
                <a:cs typeface="Times New Roman" panose="02020603050405020304" pitchFamily="18" charset="0"/>
              </a:rPr>
              <a:t>Физкультурно-игровая среда в  нашем дошкольном учреждении рассматривается как важнейшее условие двигательного развития воспитанников  и является частью социальной среды. Предметы, окружающие ребёнка являются источником знаний, эмоций, одним из условий межличностного общения. Физкультурно-игровая среда не только обеспечивает активность детей, но и является своеобразной формой их саморазвития.  Педагоги открывают привлекательность окружения для ребёнка, учат взаимодействовать, использовать элементы среды для развития двигательной деятельности.</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531813" algn="just">
              <a:spcAft>
                <a:spcPts val="600"/>
              </a:spcAft>
            </a:pPr>
            <a:r>
              <a:rPr lang="ru-RU" dirty="0">
                <a:latin typeface="Times New Roman" panose="02020603050405020304" pitchFamily="18" charset="0"/>
                <a:ea typeface="Calibri" panose="020F0502020204030204" pitchFamily="34" charset="0"/>
                <a:cs typeface="Times New Roman" panose="02020603050405020304" pitchFamily="18" charset="0"/>
              </a:rPr>
              <a:t> Во всех возрастных группах оборудован  спортивный уголок, в котором представлено разнообразное  физкультурное оборудование и инвентарь, атрибуты,  дидактический игровой материал (игры, пособия), которые повышают интерес к организованной и самостоятельной двигательной активности,  развивают физические качества. Всё оборудование размещено так, что оно доступно для детей. Учитываются  возрастные, </a:t>
            </a:r>
            <a:r>
              <a:rPr lang="ru-RU" dirty="0" err="1">
                <a:latin typeface="Times New Roman" panose="02020603050405020304" pitchFamily="18" charset="0"/>
                <a:ea typeface="Calibri" panose="020F0502020204030204" pitchFamily="34" charset="0"/>
                <a:cs typeface="Times New Roman" panose="02020603050405020304" pitchFamily="18" charset="0"/>
              </a:rPr>
              <a:t>полоролевые</a:t>
            </a:r>
            <a:r>
              <a:rPr lang="ru-RU" dirty="0">
                <a:latin typeface="Times New Roman" panose="02020603050405020304" pitchFamily="18" charset="0"/>
                <a:ea typeface="Calibri" panose="020F0502020204030204" pitchFamily="34" charset="0"/>
                <a:cs typeface="Times New Roman" panose="02020603050405020304" pitchFamily="18" charset="0"/>
              </a:rPr>
              <a:t> и индивидуальные особенности детей, их интересы, предпочтения и возможности. </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6" name="Рисунок 5"/>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rot="5400000">
            <a:off x="9160674" y="514391"/>
            <a:ext cx="2652086" cy="2518352"/>
          </a:xfrm>
          <a:prstGeom prst="rect">
            <a:avLst/>
          </a:prstGeom>
        </p:spPr>
      </p:pic>
      <p:pic>
        <p:nvPicPr>
          <p:cNvPr id="7" name="Рисунок 6"/>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rot="5400000">
            <a:off x="8864578" y="3552514"/>
            <a:ext cx="3244278" cy="2518351"/>
          </a:xfrm>
          <a:prstGeom prst="rect">
            <a:avLst/>
          </a:prstGeom>
        </p:spPr>
      </p:pic>
    </p:spTree>
    <p:extLst>
      <p:ext uri="{BB962C8B-B14F-4D97-AF65-F5344CB8AC3E}">
        <p14:creationId xmlns:p14="http://schemas.microsoft.com/office/powerpoint/2010/main" val="131038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71296" y="2390064"/>
            <a:ext cx="2501293" cy="1773071"/>
          </a:xfrm>
        </p:spPr>
        <p:txBody>
          <a:bodyPr>
            <a:normAutofit fontScale="90000"/>
          </a:bodyPr>
          <a:lstStyle/>
          <a:p>
            <a:r>
              <a:rPr lang="ru-RU" sz="2000" b="1" dirty="0">
                <a:effectLst>
                  <a:outerShdw blurRad="50800" dist="38100" dir="2700000" algn="tl" rotWithShape="0">
                    <a:prstClr val="black">
                      <a:alpha val="40000"/>
                    </a:prstClr>
                  </a:outerShdw>
                </a:effectLst>
              </a:rPr>
              <a:t>На территории детского сада имеется  общая спортивная площадка, спортивно-игровое оборудование.</a:t>
            </a:r>
            <a:endParaRPr lang="ru-RU" b="1" dirty="0">
              <a:effectLst>
                <a:outerShdw blurRad="50800" dist="38100" dir="2700000" algn="tl" rotWithShape="0">
                  <a:prstClr val="black">
                    <a:alpha val="40000"/>
                  </a:prstClr>
                </a:outerShdw>
              </a:effectLst>
            </a:endParaRPr>
          </a:p>
        </p:txBody>
      </p:sp>
      <p:pic>
        <p:nvPicPr>
          <p:cNvPr id="6" name="Рисунок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86602" y="266131"/>
            <a:ext cx="8461613" cy="6346210"/>
          </a:xfrm>
          <a:prstGeom prst="rect">
            <a:avLst/>
          </a:prstGeom>
        </p:spPr>
      </p:pic>
    </p:spTree>
    <p:extLst>
      <p:ext uri="{BB962C8B-B14F-4D97-AF65-F5344CB8AC3E}">
        <p14:creationId xmlns:p14="http://schemas.microsoft.com/office/powerpoint/2010/main" val="841434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59307" y="511858"/>
            <a:ext cx="8475260" cy="5840060"/>
          </a:xfrm>
          <a:prstGeom prst="rect">
            <a:avLst/>
          </a:prstGeom>
        </p:spPr>
        <p:txBody>
          <a:bodyPr wrap="square">
            <a:spAutoFit/>
          </a:bodyPr>
          <a:lstStyle/>
          <a:p>
            <a:pPr indent="531813" algn="just"/>
            <a:r>
              <a:rPr lang="ru-RU" dirty="0">
                <a:latin typeface="Times New Roman" panose="02020603050405020304" pitchFamily="18" charset="0"/>
                <a:ea typeface="Times New Roman" panose="02020603050405020304" pitchFamily="18" charset="0"/>
                <a:cs typeface="Times New Roman" panose="02020603050405020304" pitchFamily="18" charset="0"/>
              </a:rPr>
              <a:t>Следует заметить, что особое место в дошкольном учреждении принадлежит занятиям по физкультуре, назначение которых состоит в том, чтобы  обеспечить развитие и тренировку всех систем организма, через оптимальные для данного возраста физические нагрузки; удовлетворять биологическую потребность в движениях; сформировать двигательные умения и навыки.</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531813" algn="just"/>
            <a:r>
              <a:rPr lang="ru-RU" dirty="0">
                <a:latin typeface="Times New Roman" panose="02020603050405020304" pitchFamily="18" charset="0"/>
                <a:ea typeface="Calibri" panose="020F0502020204030204" pitchFamily="34" charset="0"/>
              </a:rPr>
              <a:t>Большое внимание руководителями физического воспитания </a:t>
            </a:r>
            <a:r>
              <a:rPr lang="ru-RU" dirty="0" err="1">
                <a:latin typeface="Times New Roman" panose="02020603050405020304" pitchFamily="18" charset="0"/>
                <a:ea typeface="Calibri" panose="020F0502020204030204" pitchFamily="34" charset="0"/>
              </a:rPr>
              <a:t>Аланцовой</a:t>
            </a:r>
            <a:r>
              <a:rPr lang="ru-RU" dirty="0">
                <a:latin typeface="Times New Roman" panose="02020603050405020304" pitchFamily="18" charset="0"/>
                <a:ea typeface="Calibri" panose="020F0502020204030204" pitchFamily="34" charset="0"/>
              </a:rPr>
              <a:t> Т.М. и Трофименко Б.А. уделяется развитию у воспитанников двигательного творчества. Особую значимость в формировании двигательного творчества дошкольников имеют игровые двигательные задания, подвижные спортивные игры, спортивные развлечения, обладающие большим эмоциональным зарядом, отличаются вариативностью составных компонентов, дающие возможность быстро осуществлять решение двигательных задач. Они всегда интересны детям.  Дети учатся придумывать двигательное содержание к предложенному сюжету, самостоятельно обогащать и развивать игровые действия, создавать новые сюжетные линии, новые формы движения. Это исключает привычку механического повторения упражнений, активирует в доступных пределах творческую деятельность по самостоятельному осмыслению и успешному применению знакомых движений в нестандартных условиях. Постепенно коллективное творчество, организуемое взрослым, становится самостоятельной деятельностью детей.</a:t>
            </a:r>
            <a:endParaRPr lang="ru-RU" dirty="0"/>
          </a:p>
        </p:txBody>
      </p:sp>
      <p:pic>
        <p:nvPicPr>
          <p:cNvPr id="6" name="Рисунок 5"/>
          <p:cNvPicPr>
            <a:picLocks noChangeAspect="1"/>
          </p:cNvPicPr>
          <p:nvPr/>
        </p:nvPicPr>
        <p:blipFill rotWithShape="1">
          <a:blip r:embed="rId2" cstate="screen">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a:ext>
            </a:extLst>
          </a:blip>
          <a:srcRect/>
          <a:stretch/>
        </p:blipFill>
        <p:spPr>
          <a:xfrm>
            <a:off x="9206460" y="436908"/>
            <a:ext cx="2568190" cy="1513548"/>
          </a:xfrm>
          <a:prstGeom prst="rect">
            <a:avLst/>
          </a:prstGeom>
        </p:spPr>
      </p:pic>
    </p:spTree>
    <p:extLst>
      <p:ext uri="{BB962C8B-B14F-4D97-AF65-F5344CB8AC3E}">
        <p14:creationId xmlns:p14="http://schemas.microsoft.com/office/powerpoint/2010/main" val="919147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59307" y="328716"/>
            <a:ext cx="8475260" cy="3139321"/>
          </a:xfrm>
          <a:prstGeom prst="rect">
            <a:avLst/>
          </a:prstGeom>
        </p:spPr>
        <p:txBody>
          <a:bodyPr wrap="square">
            <a:spAutoFit/>
          </a:bodyPr>
          <a:lstStyle/>
          <a:p>
            <a:pPr indent="531813" algn="just"/>
            <a:r>
              <a:rPr lang="ru-RU" dirty="0">
                <a:latin typeface="Times New Roman" panose="02020603050405020304" pitchFamily="18" charset="0"/>
                <a:ea typeface="Calibri" panose="020F0502020204030204" pitchFamily="34" charset="0"/>
                <a:cs typeface="Times New Roman" panose="02020603050405020304" pitchFamily="18" charset="0"/>
              </a:rPr>
              <a:t>Успешное решение задач, поставленных в ходе развития двигательных качеств дошкольников, достижение успехов в укреплении здоровья детей, их полноценного физического и общего развития возможно лишь при взаимосвязанной работе дошкольного учреждения и семьи. </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531813" algn="just"/>
            <a:r>
              <a:rPr lang="ru-RU" dirty="0">
                <a:latin typeface="Times New Roman" panose="02020603050405020304" pitchFamily="18" charset="0"/>
                <a:ea typeface="Calibri" panose="020F0502020204030204" pitchFamily="34" charset="0"/>
                <a:cs typeface="Times New Roman" panose="02020603050405020304" pitchFamily="18" charset="0"/>
              </a:rPr>
              <a:t>Участие родителей в физкультурно-оздоровительных мероприятиях делает эти мероприятия ещё более эффективными и содержательными.</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531813" algn="just"/>
            <a:r>
              <a:rPr lang="ru-RU" dirty="0">
                <a:latin typeface="Times New Roman" panose="02020603050405020304" pitchFamily="18" charset="0"/>
                <a:ea typeface="Calibri" panose="020F0502020204030204" pitchFamily="34" charset="0"/>
                <a:cs typeface="Times New Roman" panose="02020603050405020304" pitchFamily="18" charset="0"/>
              </a:rPr>
              <a:t>В декабре 2015г. в рамках решения первой годовой задачи в группах №9, №12, №6, №10, №8, №7, №11 прошли фотовыставки, на которых был представлен опыт семейного воспитания по приобщению детей к здоровому образу жизни и к физической культуре под общей темой «Кто спортом занимается, тот силы набирается!».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703555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авон">
  <a:themeElements>
    <a:clrScheme name="Савон">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Савон">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Савон">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TM03457510[[fn=Савон]]</Template>
  <TotalTime>128</TotalTime>
  <Words>725</Words>
  <Application>Microsoft Office PowerPoint</Application>
  <PresentationFormat>Широкоэкранный</PresentationFormat>
  <Paragraphs>26</Paragraphs>
  <Slides>6</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Calibri</vt:lpstr>
      <vt:lpstr>Century Gothic</vt:lpstr>
      <vt:lpstr>Garamond</vt:lpstr>
      <vt:lpstr>Snap ITC</vt:lpstr>
      <vt:lpstr>Times New Roman</vt:lpstr>
      <vt:lpstr>Савон</vt:lpstr>
      <vt:lpstr>БЕЗ ДВИЖЕНИЙ – НЕ ВЫРАСТИ ЗДОРОВЫМ!</vt:lpstr>
      <vt:lpstr>Презентация PowerPoint</vt:lpstr>
      <vt:lpstr>Презентация PowerPoint</vt:lpstr>
      <vt:lpstr>На территории детского сада имеется  общая спортивная площадка, спортивно-игровое оборудование.</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БЕЗ ДВИЖЕНИЙ – НЕ ВЫРАСТИ ЗДОРОВЫМ!</dc:title>
  <dc:creator>Innesa</dc:creator>
  <cp:lastModifiedBy>Kindergarten 29</cp:lastModifiedBy>
  <cp:revision>12</cp:revision>
  <dcterms:created xsi:type="dcterms:W3CDTF">2016-01-21T07:14:36Z</dcterms:created>
  <dcterms:modified xsi:type="dcterms:W3CDTF">2024-08-12T07:53:46Z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395082</vt:lpwstr>
  </property>
  <property fmtid="{D5CDD505-2E9C-101B-9397-08002B2CF9AE}" name="NXPowerLiteSettings" pid="3">
    <vt:lpwstr>F7000400038000</vt:lpwstr>
  </property>
  <property fmtid="{D5CDD505-2E9C-101B-9397-08002B2CF9AE}" name="NXPowerLiteVersion" pid="4">
    <vt:lpwstr>S10.2.0</vt:lpwstr>
  </property>
</Properties>
</file>